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4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Garamond" panose="02020404030301010803" pitchFamily="18" charset="0"/>
      <p:regular r:id="rId17"/>
      <p:bold r:id="rId18"/>
      <p:italic r:id="rId19"/>
    </p:embeddedFont>
    <p:embeddedFont>
      <p:font typeface="Lato" panose="020F0502020204030203" pitchFamily="34" charset="0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79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737361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4050" y="2509516"/>
            <a:ext cx="10882303" cy="310896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8640" b="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4520" y="5618475"/>
            <a:ext cx="10885018" cy="54864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920" spc="96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1920"/>
            </a:lvl2pPr>
            <a:lvl3pPr marL="1097280" indent="0" algn="ctr">
              <a:buNone/>
              <a:defRPr sz="192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6382512" y="1609506"/>
            <a:ext cx="1865376" cy="632656"/>
          </a:xfrm>
        </p:spPr>
        <p:txBody>
          <a:bodyPr/>
          <a:lstStyle>
            <a:lvl1pPr algn="ctr">
              <a:defRPr sz="156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744675" y="6253272"/>
            <a:ext cx="7086600" cy="2743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0328304" y="6254496"/>
            <a:ext cx="2534257" cy="2743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679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89920" y="914400"/>
            <a:ext cx="2834640" cy="63093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914400"/>
            <a:ext cx="9692640" cy="63093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218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591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10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5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908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931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341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097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82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0833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18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569444" y="1521276"/>
            <a:ext cx="11491514" cy="516954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737360" y="1693938"/>
            <a:ext cx="11155680" cy="484172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6163056" y="1521276"/>
            <a:ext cx="2304288" cy="877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6300216" y="1521277"/>
            <a:ext cx="2029968" cy="774354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47" y="2513171"/>
            <a:ext cx="10885018" cy="310530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8640" kern="1200" cap="all" spc="-12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6349" y="5618474"/>
            <a:ext cx="10885018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>
                <a:solidFill>
                  <a:schemeClr val="tx1"/>
                </a:solidFill>
                <a:effectLst/>
              </a:defRPr>
            </a:lvl1pPr>
            <a:lvl2pPr marL="5486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6170" y="1613403"/>
            <a:ext cx="1865376" cy="636422"/>
          </a:xfrm>
        </p:spPr>
        <p:txBody>
          <a:bodyPr/>
          <a:lstStyle>
            <a:lvl1pPr algn="ctr">
              <a:defRPr lang="en-US" sz="156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4264" y="6253272"/>
            <a:ext cx="7088429" cy="27432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25405" y="6253272"/>
            <a:ext cx="2534717" cy="27432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44384" y="2523744"/>
            <a:ext cx="5705856" cy="4498848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068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  <a:latin typeface="+mn-lt"/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307078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48042" y="2489201"/>
            <a:ext cx="5705856" cy="76809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80" b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48042" y="3307897"/>
            <a:ext cx="5705856" cy="384048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707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583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192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635" y="285293"/>
            <a:ext cx="10237622" cy="76590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8870"/>
            <a:ext cx="2916936" cy="1975104"/>
          </a:xfrm>
        </p:spPr>
        <p:txBody>
          <a:bodyPr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6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31520"/>
            <a:ext cx="9326880" cy="6400800"/>
          </a:xfrm>
        </p:spPr>
        <p:txBody>
          <a:bodyPr/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6936" cy="42062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2472412" y="7467602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82738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824463" y="285293"/>
            <a:ext cx="3511296" cy="76590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0" y="724205"/>
            <a:ext cx="2918765" cy="1975104"/>
          </a:xfrm>
        </p:spPr>
        <p:txBody>
          <a:bodyPr anchor="b">
            <a:noAutofit/>
          </a:bodyPr>
          <a:lstStyle>
            <a:lvl1pPr algn="l">
              <a:defRPr sz="336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319" y="285293"/>
            <a:ext cx="10237622" cy="765901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0" y="2743200"/>
            <a:ext cx="2918765" cy="420258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960"/>
              </a:spcBef>
              <a:buNone/>
              <a:defRPr sz="168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1097280" rtl="0" eaLnBrk="1" latinLnBrk="0" hangingPunct="1">
              <a:defRPr lang="en-US" sz="12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476074" y="7472477"/>
            <a:ext cx="1755648" cy="32918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989055" y="449885"/>
            <a:ext cx="3182112" cy="732983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28421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1635" y="285293"/>
            <a:ext cx="14067130" cy="765901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71113"/>
            <a:ext cx="1207008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523744"/>
            <a:ext cx="12070080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184" y="7569206"/>
            <a:ext cx="3291840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7952" y="7569206"/>
            <a:ext cx="6254496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63856" y="7569206"/>
            <a:ext cx="1755648" cy="3291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8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lang="en-US" sz="576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219456" indent="-219456" algn="l" defTabSz="1097280" rtl="0" eaLnBrk="1" latinLnBrk="0" hangingPunct="1">
        <a:lnSpc>
          <a:spcPct val="100000"/>
        </a:lnSpc>
        <a:spcBef>
          <a:spcPts val="108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100000"/>
        </a:lnSpc>
        <a:spcBef>
          <a:spcPts val="6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332508"/>
            <a:ext cx="5170516" cy="76310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ea typeface="Lato Bold" pitchFamily="34" charset="-122"/>
                <a:cs typeface="Lato Bold" pitchFamily="34" charset="-120"/>
              </a:rPr>
              <a:t>Bank Churn Prediction </a:t>
            </a:r>
            <a:r>
              <a:rPr lang="en-US" sz="4450" b="1" dirty="0">
                <a:solidFill>
                  <a:srgbClr val="282824"/>
                </a:solidFill>
                <a:ea typeface="Lato Bold"/>
                <a:cs typeface="Lato" panose="020F0502020204030203" pitchFamily="34" charset="0"/>
              </a:rPr>
              <a:t>Analysis</a:t>
            </a:r>
            <a:endParaRPr lang="en-US" sz="4450" dirty="0">
              <a:ea typeface="Lato Bold"/>
              <a:cs typeface="Lato" panose="020F050202020403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Calibri" panose="020F0502020204030204" pitchFamily="34" charset="0"/>
              </a:rPr>
              <a:t>This presentation analyzes a bank churn dataset to predict customer attrition. The goal is to identify key factors influencing churn and develop an effective prediction model.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27782" y="569946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782" y="5699461"/>
            <a:ext cx="396835" cy="3968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06069" y="5699461"/>
            <a:ext cx="1888796" cy="39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by Jyoti Sahu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79764-34A3-72CF-A047-3470CE76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793790" y="498765"/>
            <a:ext cx="9074825" cy="1151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+mj-lt"/>
                <a:ea typeface="Lato Bold" pitchFamily="34" charset="-122"/>
                <a:cs typeface="Lato Bold" pitchFamily="34" charset="-120"/>
              </a:rPr>
              <a:t>Data Exploration and Preprocessing</a:t>
            </a:r>
            <a:endParaRPr lang="en-US" sz="44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1876666"/>
            <a:ext cx="13042821" cy="999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The dataset contains 10,000 entries with 13 columns. Initial steps involved examining the data shape, data types, and identifying missing values.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2955500"/>
            <a:ext cx="13042821" cy="571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There were no missing or duplicate values. 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3682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Insignificant features like CustomerId and Surname were dropped.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4399713"/>
            <a:ext cx="13042821" cy="813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Numerical features such as Age, Balance, CreditScore, and EstimatedSalary were converted to integer types and grouped into bins for better analysis.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30531" y="5695235"/>
            <a:ext cx="2498494" cy="35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ea typeface="Lato Bold" pitchFamily="34" charset="-122"/>
                <a:cs typeface="Lato Bold" pitchFamily="34" charset="-120"/>
              </a:rPr>
              <a:t>Data Shape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30530" y="6276380"/>
            <a:ext cx="3641375" cy="396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(10000, 13)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913584" y="5695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ea typeface="Lato Bold" pitchFamily="34" charset="-122"/>
                <a:cs typeface="Lato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3913584" y="62654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No missing values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197090" y="5695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ea typeface="Lato Bold" pitchFamily="34" charset="-122"/>
                <a:cs typeface="Lato Bold" pitchFamily="34" charset="-120"/>
              </a:rPr>
              <a:t>Duplicate Rows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197090" y="6221331"/>
            <a:ext cx="2661407" cy="451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No duplicate records</a:t>
            </a:r>
            <a:endParaRPr lang="en-US" sz="175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781ADF5-E5A0-0C1F-863A-AF6560EB7A0C}"/>
              </a:ext>
            </a:extLst>
          </p:cNvPr>
          <p:cNvSpPr/>
          <p:nvPr/>
        </p:nvSpPr>
        <p:spPr>
          <a:xfrm>
            <a:off x="10380941" y="5696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ea typeface="Lato Bold" pitchFamily="34" charset="-122"/>
                <a:cs typeface="Lato Bold" pitchFamily="34" charset="-120"/>
              </a:rPr>
              <a:t>Class Imbalance</a:t>
            </a:r>
            <a:endParaRPr lang="en-US" sz="22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E2F47F09-A637-EFE8-5679-3C846611E7B8}"/>
              </a:ext>
            </a:extLst>
          </p:cNvPr>
          <p:cNvSpPr/>
          <p:nvPr/>
        </p:nvSpPr>
        <p:spPr>
          <a:xfrm>
            <a:off x="10380941" y="6221331"/>
            <a:ext cx="3118929" cy="451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Handled by using stratify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0932" y="354225"/>
            <a:ext cx="8161258" cy="70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+mj-lt"/>
                <a:ea typeface="Lato Bold" pitchFamily="34" charset="-122"/>
                <a:cs typeface="Lato Bold" pitchFamily="34" charset="-120"/>
              </a:rPr>
              <a:t>Exploratory Data Analysis (EDA)</a:t>
            </a:r>
            <a:endParaRPr lang="en-US" sz="4400" dirty="0">
              <a:latin typeface="+mj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3" y="1230405"/>
            <a:ext cx="10856419" cy="68163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22429" y="1230405"/>
            <a:ext cx="3374967" cy="84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+mj-lt"/>
                <a:ea typeface="Lato Bold" pitchFamily="34" charset="-122"/>
                <a:cs typeface="Lato Bold" pitchFamily="34" charset="-120"/>
              </a:rPr>
              <a:t>Correlation Matrix</a:t>
            </a:r>
            <a:endParaRPr lang="en-US" sz="240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122429" y="2268737"/>
            <a:ext cx="3374966" cy="1846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The analysis revealed no significant correlation between the independent variables.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1122428" y="4305357"/>
            <a:ext cx="3374967" cy="226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A moderate correlation was observed between the target variable and the Age_Group independent variables.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0726341" y="6007775"/>
            <a:ext cx="31206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091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6527" y="618053"/>
            <a:ext cx="6565583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+mj-lt"/>
                <a:ea typeface="Lato Bold" pitchFamily="34" charset="-122"/>
                <a:cs typeface="Lato Bold" pitchFamily="34" charset="-120"/>
              </a:rPr>
              <a:t>Churn Analysis by Feature</a:t>
            </a:r>
            <a:endParaRPr lang="en-US" sz="4400" dirty="0">
              <a:latin typeface="+mj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299960" y="1657350"/>
            <a:ext cx="30480" cy="5955506"/>
          </a:xfrm>
          <a:prstGeom prst="roundRect">
            <a:avLst>
              <a:gd name="adj" fmla="val 110604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418719" y="2147649"/>
            <a:ext cx="674132" cy="30480"/>
          </a:xfrm>
          <a:prstGeom prst="roundRect">
            <a:avLst>
              <a:gd name="adj" fmla="val 110604"/>
            </a:avLst>
          </a:prstGeom>
          <a:solidFill>
            <a:srgbClr val="94CAA3"/>
          </a:solidFill>
          <a:ln/>
        </p:spPr>
      </p:sp>
      <p:sp>
        <p:nvSpPr>
          <p:cNvPr id="7" name="Shape 4"/>
          <p:cNvSpPr/>
          <p:nvPr/>
        </p:nvSpPr>
        <p:spPr>
          <a:xfrm>
            <a:off x="7062371" y="1910120"/>
            <a:ext cx="505658" cy="505658"/>
          </a:xfrm>
          <a:prstGeom prst="roundRect">
            <a:avLst>
              <a:gd name="adj" fmla="val 6667"/>
            </a:avLst>
          </a:prstGeom>
          <a:solidFill>
            <a:srgbClr val="AEE4B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08" y="1952208"/>
            <a:ext cx="337066" cy="4213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82208" y="188202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Geography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786527" y="2368034"/>
            <a:ext cx="540496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Germany has higher churn (32%).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7537549" y="3271242"/>
            <a:ext cx="674132" cy="30480"/>
          </a:xfrm>
          <a:prstGeom prst="roundRect">
            <a:avLst>
              <a:gd name="adj" fmla="val 110604"/>
            </a:avLst>
          </a:prstGeom>
          <a:solidFill>
            <a:srgbClr val="95B1DE"/>
          </a:solidFill>
          <a:ln/>
        </p:spPr>
      </p:sp>
      <p:sp>
        <p:nvSpPr>
          <p:cNvPr id="12" name="Shape 8"/>
          <p:cNvSpPr/>
          <p:nvPr/>
        </p:nvSpPr>
        <p:spPr>
          <a:xfrm>
            <a:off x="7062371" y="3033713"/>
            <a:ext cx="505658" cy="505658"/>
          </a:xfrm>
          <a:prstGeom prst="roundRect">
            <a:avLst>
              <a:gd name="adj" fmla="val 6667"/>
            </a:avLst>
          </a:prstGeom>
          <a:solidFill>
            <a:srgbClr val="AFCBF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608" y="3075801"/>
            <a:ext cx="337066" cy="4213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438912" y="3005614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Gender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8438912" y="3491627"/>
            <a:ext cx="540496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Female customers churn more (25%).</a:t>
            </a:r>
            <a:endParaRPr lang="en-US" sz="2000" dirty="0"/>
          </a:p>
        </p:txBody>
      </p:sp>
      <p:sp>
        <p:nvSpPr>
          <p:cNvPr id="16" name="Shape 11"/>
          <p:cNvSpPr/>
          <p:nvPr/>
        </p:nvSpPr>
        <p:spPr>
          <a:xfrm>
            <a:off x="6418719" y="4282559"/>
            <a:ext cx="674132" cy="30480"/>
          </a:xfrm>
          <a:prstGeom prst="roundRect">
            <a:avLst>
              <a:gd name="adj" fmla="val 110604"/>
            </a:avLst>
          </a:prstGeom>
          <a:solidFill>
            <a:srgbClr val="3965A7"/>
          </a:solidFill>
          <a:ln/>
        </p:spPr>
      </p:sp>
      <p:sp>
        <p:nvSpPr>
          <p:cNvPr id="17" name="Shape 12"/>
          <p:cNvSpPr/>
          <p:nvPr/>
        </p:nvSpPr>
        <p:spPr>
          <a:xfrm>
            <a:off x="7062371" y="4045029"/>
            <a:ext cx="505658" cy="505658"/>
          </a:xfrm>
          <a:prstGeom prst="roundRect">
            <a:avLst>
              <a:gd name="adj" fmla="val 6667"/>
            </a:avLst>
          </a:prstGeom>
          <a:solidFill>
            <a:srgbClr val="204C8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608" y="4087118"/>
            <a:ext cx="337066" cy="42136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382208" y="401693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NumOfProducts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786527" y="4502944"/>
            <a:ext cx="540496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Customers with 4 products churn 100%.</a:t>
            </a:r>
            <a:endParaRPr lang="en-US" sz="2000" dirty="0"/>
          </a:p>
        </p:txBody>
      </p:sp>
      <p:sp>
        <p:nvSpPr>
          <p:cNvPr id="21" name="Shape 15"/>
          <p:cNvSpPr/>
          <p:nvPr/>
        </p:nvSpPr>
        <p:spPr>
          <a:xfrm>
            <a:off x="7537549" y="5293876"/>
            <a:ext cx="674132" cy="30480"/>
          </a:xfrm>
          <a:prstGeom prst="roundRect">
            <a:avLst>
              <a:gd name="adj" fmla="val 110604"/>
            </a:avLst>
          </a:prstGeom>
          <a:solidFill>
            <a:srgbClr val="388A4E"/>
          </a:solidFill>
          <a:ln/>
        </p:spPr>
      </p:sp>
      <p:sp>
        <p:nvSpPr>
          <p:cNvPr id="22" name="Shape 16"/>
          <p:cNvSpPr/>
          <p:nvPr/>
        </p:nvSpPr>
        <p:spPr>
          <a:xfrm>
            <a:off x="7062371" y="5056346"/>
            <a:ext cx="505658" cy="505658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608" y="5098435"/>
            <a:ext cx="337066" cy="42136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438912" y="5028248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Tenure</a:t>
            </a:r>
            <a:endParaRPr lang="en-US" sz="2400" dirty="0"/>
          </a:p>
        </p:txBody>
      </p:sp>
      <p:sp>
        <p:nvSpPr>
          <p:cNvPr id="25" name="Text 18"/>
          <p:cNvSpPr/>
          <p:nvPr/>
        </p:nvSpPr>
        <p:spPr>
          <a:xfrm>
            <a:off x="8438912" y="5514261"/>
            <a:ext cx="540496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Tenure of zero years churn more.</a:t>
            </a:r>
            <a:endParaRPr lang="en-US" sz="2000" dirty="0"/>
          </a:p>
        </p:txBody>
      </p:sp>
      <p:sp>
        <p:nvSpPr>
          <p:cNvPr id="26" name="Shape 19"/>
          <p:cNvSpPr/>
          <p:nvPr/>
        </p:nvSpPr>
        <p:spPr>
          <a:xfrm>
            <a:off x="6418719" y="6305193"/>
            <a:ext cx="674132" cy="30480"/>
          </a:xfrm>
          <a:prstGeom prst="roundRect">
            <a:avLst>
              <a:gd name="adj" fmla="val 110604"/>
            </a:avLst>
          </a:prstGeom>
          <a:solidFill>
            <a:srgbClr val="7739A7"/>
          </a:solidFill>
          <a:ln/>
        </p:spPr>
      </p:sp>
      <p:sp>
        <p:nvSpPr>
          <p:cNvPr id="27" name="Shape 20"/>
          <p:cNvSpPr/>
          <p:nvPr/>
        </p:nvSpPr>
        <p:spPr>
          <a:xfrm>
            <a:off x="7062371" y="6067663"/>
            <a:ext cx="505658" cy="505658"/>
          </a:xfrm>
          <a:prstGeom prst="roundRect">
            <a:avLst>
              <a:gd name="adj" fmla="val 6667"/>
            </a:avLst>
          </a:prstGeom>
          <a:solidFill>
            <a:srgbClr val="5E208E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608" y="6109752"/>
            <a:ext cx="337066" cy="421362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3382208" y="6039564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Age</a:t>
            </a:r>
            <a:endParaRPr lang="en-US" sz="2400" dirty="0"/>
          </a:p>
        </p:txBody>
      </p:sp>
      <p:sp>
        <p:nvSpPr>
          <p:cNvPr id="30" name="Text 22"/>
          <p:cNvSpPr/>
          <p:nvPr/>
        </p:nvSpPr>
        <p:spPr>
          <a:xfrm>
            <a:off x="786527" y="6525578"/>
            <a:ext cx="540496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Customers in this range 56-65 churn more.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6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2115" y="575191"/>
            <a:ext cx="6111954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+mj-lt"/>
                <a:ea typeface="Lato Bold" pitchFamily="34" charset="-122"/>
                <a:cs typeface="Lato Bold" pitchFamily="34" charset="-120"/>
              </a:rPr>
              <a:t>Churn Analysis by Feature</a:t>
            </a:r>
            <a:endParaRPr lang="en-US" sz="36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2115" y="1542693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 flipH="1">
            <a:off x="7276029" y="1580197"/>
            <a:ext cx="45719" cy="6433272"/>
          </a:xfrm>
          <a:prstGeom prst="roundRect">
            <a:avLst>
              <a:gd name="adj" fmla="val 137271"/>
            </a:avLst>
          </a:prstGeom>
          <a:solidFill>
            <a:srgbClr val="CBC5B8"/>
          </a:solidFill>
          <a:ln/>
        </p:spPr>
      </p:sp>
      <p:sp>
        <p:nvSpPr>
          <p:cNvPr id="7" name="Shape 4"/>
          <p:cNvSpPr/>
          <p:nvPr/>
        </p:nvSpPr>
        <p:spPr>
          <a:xfrm>
            <a:off x="6475155" y="2571750"/>
            <a:ext cx="627578" cy="22860"/>
          </a:xfrm>
          <a:prstGeom prst="roundRect">
            <a:avLst>
              <a:gd name="adj" fmla="val 137271"/>
            </a:avLst>
          </a:prstGeom>
          <a:solidFill>
            <a:srgbClr val="E2D27F"/>
          </a:solidFill>
          <a:ln/>
        </p:spPr>
      </p:sp>
      <p:sp>
        <p:nvSpPr>
          <p:cNvPr id="8" name="Shape 5"/>
          <p:cNvSpPr/>
          <p:nvPr/>
        </p:nvSpPr>
        <p:spPr>
          <a:xfrm>
            <a:off x="7079873" y="2347913"/>
            <a:ext cx="470654" cy="470654"/>
          </a:xfrm>
          <a:prstGeom prst="roundRect">
            <a:avLst>
              <a:gd name="adj" fmla="val 6667"/>
            </a:avLst>
          </a:prstGeom>
          <a:solidFill>
            <a:srgbClr val="FCEC99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276" y="2387084"/>
            <a:ext cx="313730" cy="39219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654266" y="2321838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IsActiveMember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732115" y="2774156"/>
            <a:ext cx="553712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4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Inactive members has higher </a:t>
            </a: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churn</a:t>
            </a:r>
            <a:r>
              <a:rPr lang="en-US" sz="24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.</a:t>
            </a:r>
            <a:endParaRPr lang="en-US" sz="2400" dirty="0"/>
          </a:p>
        </p:txBody>
      </p:sp>
      <p:sp>
        <p:nvSpPr>
          <p:cNvPr id="12" name="Shape 8"/>
          <p:cNvSpPr/>
          <p:nvPr/>
        </p:nvSpPr>
        <p:spPr>
          <a:xfrm>
            <a:off x="7527667" y="3617714"/>
            <a:ext cx="627578" cy="22860"/>
          </a:xfrm>
          <a:prstGeom prst="roundRect">
            <a:avLst>
              <a:gd name="adj" fmla="val 137271"/>
            </a:avLst>
          </a:prstGeom>
          <a:solidFill>
            <a:srgbClr val="E58A35"/>
          </a:solidFill>
          <a:ln/>
        </p:spPr>
      </p:sp>
      <p:sp>
        <p:nvSpPr>
          <p:cNvPr id="13" name="Shape 9"/>
          <p:cNvSpPr/>
          <p:nvPr/>
        </p:nvSpPr>
        <p:spPr>
          <a:xfrm>
            <a:off x="7079873" y="3393877"/>
            <a:ext cx="470654" cy="470654"/>
          </a:xfrm>
          <a:prstGeom prst="roundRect">
            <a:avLst>
              <a:gd name="adj" fmla="val 6667"/>
            </a:avLst>
          </a:prstGeom>
          <a:solidFill>
            <a:srgbClr val="FFA44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276" y="3433048"/>
            <a:ext cx="313730" cy="39219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361164" y="3367802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Balance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8361164" y="3820120"/>
            <a:ext cx="619089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Customers </a:t>
            </a: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having</a:t>
            </a:r>
            <a:r>
              <a:rPr lang="en-US" sz="24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 Balance between 200001-250000 churn more.</a:t>
            </a:r>
            <a:endParaRPr lang="en-US" sz="2400" dirty="0"/>
          </a:p>
        </p:txBody>
      </p:sp>
      <p:sp>
        <p:nvSpPr>
          <p:cNvPr id="17" name="Shape 12"/>
          <p:cNvSpPr/>
          <p:nvPr/>
        </p:nvSpPr>
        <p:spPr>
          <a:xfrm>
            <a:off x="6475155" y="4559022"/>
            <a:ext cx="627578" cy="22860"/>
          </a:xfrm>
          <a:prstGeom prst="roundRect">
            <a:avLst>
              <a:gd name="adj" fmla="val 137271"/>
            </a:avLst>
          </a:prstGeom>
          <a:solidFill>
            <a:srgbClr val="E08787"/>
          </a:solidFill>
          <a:ln/>
        </p:spPr>
      </p:sp>
      <p:sp>
        <p:nvSpPr>
          <p:cNvPr id="18" name="Shape 13"/>
          <p:cNvSpPr/>
          <p:nvPr/>
        </p:nvSpPr>
        <p:spPr>
          <a:xfrm>
            <a:off x="7079873" y="4335185"/>
            <a:ext cx="470654" cy="470654"/>
          </a:xfrm>
          <a:prstGeom prst="roundRect">
            <a:avLst>
              <a:gd name="adj" fmla="val 6667"/>
            </a:avLst>
          </a:prstGeom>
          <a:solidFill>
            <a:srgbClr val="FAA1A1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276" y="4374356"/>
            <a:ext cx="313730" cy="39219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654266" y="4309110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EstimatedSalary</a:t>
            </a:r>
            <a:endParaRPr lang="en-US" sz="2400" dirty="0"/>
          </a:p>
        </p:txBody>
      </p:sp>
      <p:sp>
        <p:nvSpPr>
          <p:cNvPr id="21" name="Text 15"/>
          <p:cNvSpPr/>
          <p:nvPr/>
        </p:nvSpPr>
        <p:spPr>
          <a:xfrm>
            <a:off x="732115" y="4761428"/>
            <a:ext cx="553712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4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Customers with 4 products </a:t>
            </a: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churn</a:t>
            </a:r>
            <a:r>
              <a:rPr lang="en-US" sz="24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 100%.</a:t>
            </a:r>
            <a:endParaRPr lang="en-US" sz="2400" dirty="0"/>
          </a:p>
        </p:txBody>
      </p:sp>
      <p:sp>
        <p:nvSpPr>
          <p:cNvPr id="22" name="Shape 16"/>
          <p:cNvSpPr/>
          <p:nvPr/>
        </p:nvSpPr>
        <p:spPr>
          <a:xfrm>
            <a:off x="7527667" y="5500449"/>
            <a:ext cx="627578" cy="22860"/>
          </a:xfrm>
          <a:prstGeom prst="roundRect">
            <a:avLst>
              <a:gd name="adj" fmla="val 137271"/>
            </a:avLst>
          </a:prstGeom>
          <a:solidFill>
            <a:srgbClr val="AA2626"/>
          </a:solidFill>
          <a:ln/>
        </p:spPr>
      </p:sp>
      <p:sp>
        <p:nvSpPr>
          <p:cNvPr id="23" name="Shape 17"/>
          <p:cNvSpPr/>
          <p:nvPr/>
        </p:nvSpPr>
        <p:spPr>
          <a:xfrm>
            <a:off x="7079873" y="5276612"/>
            <a:ext cx="470654" cy="470654"/>
          </a:xfrm>
          <a:prstGeom prst="roundRect">
            <a:avLst>
              <a:gd name="adj" fmla="val 6667"/>
            </a:avLst>
          </a:prstGeom>
          <a:solidFill>
            <a:srgbClr val="910D0D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276" y="5315783"/>
            <a:ext cx="313730" cy="392192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361164" y="5250537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CredictScore</a:t>
            </a:r>
            <a:endParaRPr lang="en-US" sz="2400" dirty="0"/>
          </a:p>
        </p:txBody>
      </p:sp>
      <p:sp>
        <p:nvSpPr>
          <p:cNvPr id="26" name="Text 19"/>
          <p:cNvSpPr/>
          <p:nvPr/>
        </p:nvSpPr>
        <p:spPr>
          <a:xfrm>
            <a:off x="8361164" y="5702856"/>
            <a:ext cx="6069731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Customers </a:t>
            </a: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having</a:t>
            </a:r>
            <a:r>
              <a:rPr lang="en-US" sz="24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 CreditScore between 400-500 churn more.</a:t>
            </a:r>
            <a:endParaRPr lang="en-US" sz="2400" dirty="0"/>
          </a:p>
        </p:txBody>
      </p:sp>
      <p:sp>
        <p:nvSpPr>
          <p:cNvPr id="27" name="Shape 20"/>
          <p:cNvSpPr/>
          <p:nvPr/>
        </p:nvSpPr>
        <p:spPr>
          <a:xfrm>
            <a:off x="6475155" y="6441877"/>
            <a:ext cx="627578" cy="22860"/>
          </a:xfrm>
          <a:prstGeom prst="roundRect">
            <a:avLst>
              <a:gd name="adj" fmla="val 137271"/>
            </a:avLst>
          </a:prstGeom>
          <a:solidFill>
            <a:srgbClr val="B26E2E"/>
          </a:solidFill>
          <a:ln/>
        </p:spPr>
      </p:sp>
      <p:sp>
        <p:nvSpPr>
          <p:cNvPr id="28" name="Shape 21"/>
          <p:cNvSpPr/>
          <p:nvPr/>
        </p:nvSpPr>
        <p:spPr>
          <a:xfrm>
            <a:off x="7079873" y="6218039"/>
            <a:ext cx="470654" cy="470654"/>
          </a:xfrm>
          <a:prstGeom prst="roundRect">
            <a:avLst>
              <a:gd name="adj" fmla="val 6667"/>
            </a:avLst>
          </a:prstGeom>
          <a:solidFill>
            <a:srgbClr val="995515"/>
          </a:solidFill>
          <a:ln/>
        </p:spPr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8276" y="6257211"/>
            <a:ext cx="313730" cy="392192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3654266" y="6191964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HasCrCard</a:t>
            </a:r>
            <a:endParaRPr lang="en-US" sz="2400" dirty="0"/>
          </a:p>
        </p:txBody>
      </p:sp>
      <p:sp>
        <p:nvSpPr>
          <p:cNvPr id="31" name="Text 23"/>
          <p:cNvSpPr/>
          <p:nvPr/>
        </p:nvSpPr>
        <p:spPr>
          <a:xfrm>
            <a:off x="1306948" y="6626879"/>
            <a:ext cx="5537121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4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Customers having no credit card churn more.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026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07533"/>
            <a:ext cx="7419185" cy="686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ea typeface="Lato Bold" pitchFamily="34" charset="-122"/>
                <a:cs typeface="Lato Bold" pitchFamily="34" charset="-120"/>
              </a:rPr>
              <a:t>Data Splitting and Scaling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256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287452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B05EF1"/>
          </a:solidFill>
          <a:ln/>
        </p:spPr>
      </p:sp>
      <p:sp>
        <p:nvSpPr>
          <p:cNvPr id="7" name="Text 4"/>
          <p:cNvSpPr/>
          <p:nvPr/>
        </p:nvSpPr>
        <p:spPr>
          <a:xfrm>
            <a:off x="1721167" y="33286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ea typeface="Lato Bold" pitchFamily="34" charset="-122"/>
                <a:cs typeface="Lato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3194328" y="3101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Split Data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3194328" y="3591758"/>
            <a:ext cx="4603010" cy="417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Independent and dependent variables.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3080861" y="416623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B05EF1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29482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B05EF1"/>
          </a:solidFill>
          <a:ln/>
        </p:spPr>
      </p:sp>
      <p:sp>
        <p:nvSpPr>
          <p:cNvPr id="12" name="Text 9"/>
          <p:cNvSpPr/>
          <p:nvPr/>
        </p:nvSpPr>
        <p:spPr>
          <a:xfrm>
            <a:off x="2808089" y="474892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ea typeface="Lato Bold" pitchFamily="34" charset="-122"/>
                <a:cs typeface="Lato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368171" y="4521637"/>
            <a:ext cx="2566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Train/Test Split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5368171" y="5012056"/>
            <a:ext cx="3160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80% training, 20% testing.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5254704" y="558653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B05EF1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1511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B05EF1"/>
          </a:solidFill>
          <a:ln/>
        </p:spPr>
      </p:sp>
      <p:sp>
        <p:nvSpPr>
          <p:cNvPr id="17" name="Text 14"/>
          <p:cNvSpPr/>
          <p:nvPr/>
        </p:nvSpPr>
        <p:spPr>
          <a:xfrm>
            <a:off x="3895011" y="616922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ea typeface="Lato Bold" pitchFamily="34" charset="-122"/>
                <a:cs typeface="Lato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542014" y="5941933"/>
            <a:ext cx="2449884" cy="370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ea typeface="Lato Bold" pitchFamily="34" charset="-122"/>
                <a:cs typeface="Lato Bold" pitchFamily="34" charset="-120"/>
              </a:rPr>
              <a:t>Scale Features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542014" y="6432352"/>
            <a:ext cx="2582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Using StandardScaler.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12219" y="208776"/>
            <a:ext cx="5942171" cy="54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82824"/>
                </a:solidFill>
                <a:latin typeface="+mj-lt"/>
                <a:ea typeface="Lato Bold" pitchFamily="34" charset="-122"/>
                <a:cs typeface="Lato Bold" pitchFamily="34" charset="-120"/>
              </a:rPr>
              <a:t>Model Building and Evaluation</a:t>
            </a:r>
            <a:endParaRPr lang="en-US" sz="34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2219" y="964168"/>
            <a:ext cx="13405961" cy="886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Various machine learning models were built and evaluated, including Logistic Regression, Decision Tree, Bagging, AdaBoost, Gradient Boosting, XGBoost, Random Forest, Naive Bayes.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12219" y="1719560"/>
            <a:ext cx="13405961" cy="597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The evaluation function also addressed overfitting issues using cross-validation</a:t>
            </a:r>
            <a:r>
              <a:rPr lang="en-US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12218" y="2217665"/>
            <a:ext cx="13405961" cy="597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Hyperparameter Tuning - Pruning Decision Tree and Random Forest with GridSearchCV</a:t>
            </a:r>
            <a:r>
              <a:rPr lang="en-US" sz="1350" dirty="0">
                <a:solidFill>
                  <a:srgbClr val="4A4A45"/>
                </a:solidFill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3" y="2683729"/>
            <a:ext cx="14081760" cy="54294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754718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755333" y="232757"/>
            <a:ext cx="5994602" cy="714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ea typeface="Lato Bold" pitchFamily="34" charset="-122"/>
                <a:cs typeface="Lato Bold" pitchFamily="34" charset="-120"/>
              </a:rPr>
              <a:t>Feature Importance</a:t>
            </a:r>
            <a:endParaRPr lang="en-US" sz="4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56" y="947651"/>
            <a:ext cx="14231389" cy="72819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07197" y="561916"/>
            <a:ext cx="72023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+mj-lt"/>
                <a:ea typeface="Lato Bold" pitchFamily="34" charset="-122"/>
                <a:cs typeface="Lato Bold" pitchFamily="34" charset="-120"/>
              </a:rPr>
              <a:t>Conclusion and Key Findings</a:t>
            </a:r>
            <a:endParaRPr lang="en-US" sz="4450" dirty="0">
              <a:latin typeface="+mj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07197" y="1807817"/>
            <a:ext cx="8854916" cy="1162288"/>
          </a:xfrm>
          <a:prstGeom prst="roundRect">
            <a:avLst>
              <a:gd name="adj" fmla="val 2927"/>
            </a:avLst>
          </a:prstGeom>
          <a:solidFill>
            <a:srgbClr val="FFD1A7"/>
          </a:solidFill>
          <a:ln/>
        </p:spPr>
      </p:sp>
      <p:sp>
        <p:nvSpPr>
          <p:cNvPr id="6" name="Text 3"/>
          <p:cNvSpPr/>
          <p:nvPr/>
        </p:nvSpPr>
        <p:spPr>
          <a:xfrm>
            <a:off x="1199515" y="2018036"/>
            <a:ext cx="8393372" cy="864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Lato Bold" pitchFamily="34" charset="-122"/>
                <a:cs typeface="Lato Bold" pitchFamily="34" charset="-120"/>
              </a:rPr>
              <a:t>XGBoost, Random Forest and Gradient Boosting performed   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Lato Bold" pitchFamily="34" charset="-122"/>
                <a:cs typeface="Lato Bold" pitchFamily="34" charset="-120"/>
              </a:rPr>
              <a:t>models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907197" y="3817358"/>
            <a:ext cx="10910530" cy="1162288"/>
          </a:xfrm>
          <a:prstGeom prst="roundRect">
            <a:avLst>
              <a:gd name="adj" fmla="val 2927"/>
            </a:avLst>
          </a:prstGeom>
          <a:solidFill>
            <a:srgbClr val="FFD1A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199516" y="4209253"/>
            <a:ext cx="9673532" cy="87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Lato Bold" pitchFamily="34" charset="-122"/>
                <a:cs typeface="Lato Bold" pitchFamily="34" charset="-120"/>
              </a:rPr>
              <a:t>NumOfProducts, IsActiveMember and Age are most important features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907197" y="5835394"/>
            <a:ext cx="13138341" cy="1162288"/>
          </a:xfrm>
          <a:prstGeom prst="roundRect">
            <a:avLst>
              <a:gd name="adj" fmla="val 2927"/>
            </a:avLst>
          </a:prstGeom>
          <a:solidFill>
            <a:srgbClr val="FFD1A7"/>
          </a:solidFill>
          <a:ln/>
        </p:spPr>
      </p:sp>
      <p:sp>
        <p:nvSpPr>
          <p:cNvPr id="10" name="Text 7"/>
          <p:cNvSpPr/>
          <p:nvPr/>
        </p:nvSpPr>
        <p:spPr>
          <a:xfrm>
            <a:off x="1199515" y="5943800"/>
            <a:ext cx="12523688" cy="1053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Lato Bold" pitchFamily="34" charset="-122"/>
                <a:cs typeface="Lato Bold" pitchFamily="34" charset="-120"/>
              </a:rPr>
              <a:t>The insights gained from this analysis can be used to develop targeted retention strategies and improve customer satisfaction.</a:t>
            </a:r>
            <a:endParaRPr lang="en-US" sz="22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91</TotalTime>
  <Words>396</Words>
  <Application>Microsoft Office PowerPoint</Application>
  <PresentationFormat>Custom</PresentationFormat>
  <Paragraphs>71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Lato Bold</vt:lpstr>
      <vt:lpstr>Century Gothic</vt:lpstr>
      <vt:lpstr>Calibri</vt:lpstr>
      <vt:lpstr>Garamond</vt:lpstr>
      <vt:lpstr>Lato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Jyoti Sahu</cp:lastModifiedBy>
  <cp:revision>6</cp:revision>
  <dcterms:created xsi:type="dcterms:W3CDTF">2025-04-11T16:42:23Z</dcterms:created>
  <dcterms:modified xsi:type="dcterms:W3CDTF">2025-04-11T18:31:32Z</dcterms:modified>
</cp:coreProperties>
</file>